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1"/>
  </p:notesMasterIdLst>
  <p:sldIdLst>
    <p:sldId id="275" r:id="rId2"/>
    <p:sldId id="257" r:id="rId3"/>
    <p:sldId id="258" r:id="rId4"/>
    <p:sldId id="259" r:id="rId5"/>
    <p:sldId id="262" r:id="rId6"/>
    <p:sldId id="260" r:id="rId7"/>
    <p:sldId id="263" r:id="rId8"/>
    <p:sldId id="261" r:id="rId9"/>
    <p:sldId id="265" r:id="rId10"/>
    <p:sldId id="266" r:id="rId11"/>
    <p:sldId id="272" r:id="rId12"/>
    <p:sldId id="273" r:id="rId13"/>
    <p:sldId id="274" r:id="rId14"/>
    <p:sldId id="267" r:id="rId15"/>
    <p:sldId id="268" r:id="rId16"/>
    <p:sldId id="269" r:id="rId17"/>
    <p:sldId id="270" r:id="rId18"/>
    <p:sldId id="276" r:id="rId19"/>
    <p:sldId id="271" r:id="rId2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B900D-AEEB-4B22-BC6B-116036BAC3C1}" type="datetimeFigureOut">
              <a:rPr lang="hu-HU" smtClean="0"/>
              <a:pPr/>
              <a:t>2012.01.24.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79E40-80EA-409C-A8AC-6CA335401385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99265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90F-3470-4FC4-8B32-542597672AD1}" type="datetimeFigureOut">
              <a:rPr lang="hu-HU" smtClean="0"/>
              <a:pPr/>
              <a:t>2012.01.24.</a:t>
            </a:fld>
            <a:endParaRPr lang="hu-H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E538-F93B-4A51-B499-AC9E2D9BA180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90F-3470-4FC4-8B32-542597672AD1}" type="datetimeFigureOut">
              <a:rPr lang="hu-HU" smtClean="0"/>
              <a:pPr/>
              <a:t>2012.01.24.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E538-F93B-4A51-B499-AC9E2D9BA180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90F-3470-4FC4-8B32-542597672AD1}" type="datetimeFigureOut">
              <a:rPr lang="hu-HU" smtClean="0"/>
              <a:pPr/>
              <a:t>2012.01.24.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E538-F93B-4A51-B499-AC9E2D9BA180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90F-3470-4FC4-8B32-542597672AD1}" type="datetimeFigureOut">
              <a:rPr lang="hu-HU" smtClean="0"/>
              <a:pPr/>
              <a:t>2012.01.24.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E538-F93B-4A51-B499-AC9E2D9BA180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90F-3470-4FC4-8B32-542597672AD1}" type="datetimeFigureOut">
              <a:rPr lang="hu-HU" smtClean="0"/>
              <a:pPr/>
              <a:t>2012.01.24.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E538-F93B-4A51-B499-AC9E2D9BA180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90F-3470-4FC4-8B32-542597672AD1}" type="datetimeFigureOut">
              <a:rPr lang="hu-HU" smtClean="0"/>
              <a:pPr/>
              <a:t>2012.01.24.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E538-F93B-4A51-B499-AC9E2D9BA180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90F-3470-4FC4-8B32-542597672AD1}" type="datetimeFigureOut">
              <a:rPr lang="hu-HU" smtClean="0"/>
              <a:pPr/>
              <a:t>2012.01.24.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E538-F93B-4A51-B499-AC9E2D9BA180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90F-3470-4FC4-8B32-542597672AD1}" type="datetimeFigureOut">
              <a:rPr lang="hu-HU" smtClean="0"/>
              <a:pPr/>
              <a:t>2012.01.24.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E538-F93B-4A51-B499-AC9E2D9BA180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90F-3470-4FC4-8B32-542597672AD1}" type="datetimeFigureOut">
              <a:rPr lang="hu-HU" smtClean="0"/>
              <a:pPr/>
              <a:t>2012.01.24.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E538-F93B-4A51-B499-AC9E2D9BA180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90F-3470-4FC4-8B32-542597672AD1}" type="datetimeFigureOut">
              <a:rPr lang="hu-HU" smtClean="0"/>
              <a:pPr/>
              <a:t>2012.01.24.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E538-F93B-4A51-B499-AC9E2D9BA180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790F-3470-4FC4-8B32-542597672AD1}" type="datetimeFigureOut">
              <a:rPr lang="hu-HU" smtClean="0"/>
              <a:pPr/>
              <a:t>2012.01.24.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740E538-F93B-4A51-B499-AC9E2D9BA180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dirty="0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38790F-3470-4FC4-8B32-542597672AD1}" type="datetimeFigureOut">
              <a:rPr lang="hu-HU" smtClean="0"/>
              <a:pPr/>
              <a:t>2012.01.24.</a:t>
            </a:fld>
            <a:endParaRPr lang="hu-H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40E538-F93B-4A51-B499-AC9E2D9BA180}" type="slidenum">
              <a:rPr lang="hu-HU" smtClean="0"/>
              <a:pPr/>
              <a:t>‹#›</a:t>
            </a:fld>
            <a:endParaRPr lang="hu-HU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ÚTMUTATÓ AZ ELLENŐRI JELENTÉS</a:t>
            </a:r>
            <a:br>
              <a:rPr lang="hu-HU" dirty="0" smtClean="0"/>
            </a:br>
            <a:r>
              <a:rPr lang="hu-HU" dirty="0" smtClean="0"/>
              <a:t>KITÖLTÉSÉHEZ 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400" dirty="0" smtClean="0"/>
              <a:t>2012</a:t>
            </a:r>
            <a:endParaRPr lang="hu-HU" sz="4400" dirty="0"/>
          </a:p>
        </p:txBody>
      </p:sp>
    </p:spTree>
    <p:extLst>
      <p:ext uri="{BB962C8B-B14F-4D97-AF65-F5344CB8AC3E}">
        <p14:creationId xmlns:p14="http://schemas.microsoft.com/office/powerpoint/2010/main" val="351911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549275"/>
            <a:ext cx="8229600" cy="590391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u-HU" b="1" u="sng" dirty="0" smtClean="0"/>
              <a:t>Nehézségi fok (külön-külön értékelendő a játékvezetői csapat tagjaira</a:t>
            </a:r>
            <a:r>
              <a:rPr lang="hu-HU" dirty="0" smtClean="0"/>
              <a:t> )</a:t>
            </a:r>
          </a:p>
          <a:p>
            <a:endParaRPr lang="hu-HU" dirty="0" smtClean="0"/>
          </a:p>
          <a:p>
            <a:pPr>
              <a:buNone/>
            </a:pPr>
            <a:r>
              <a:rPr lang="hu-HU" dirty="0" smtClean="0"/>
              <a:t>A mérkőzés nehézségi foka magába foglalja minden játékvezető egyéni osztályzatát. A játékvezető ellenőrnek el kell döntenie a mérkőzés nehézségi fokát és minden játékvezető döntési képességét kritikus esetekben.</a:t>
            </a:r>
          </a:p>
          <a:p>
            <a:endParaRPr lang="hu-HU" dirty="0" smtClean="0"/>
          </a:p>
          <a:p>
            <a:pPr>
              <a:buNone/>
            </a:pPr>
            <a:r>
              <a:rPr lang="hu-HU" dirty="0" smtClean="0"/>
              <a:t>Az információk összesítéseként a játékvezető ellenőrnek értékelnie kell a mérkőzés nehézségét az összesítő táblázatban. A játékvezető ellenőrnek a játékvezetők teljesítményének értékelése szempontjából fontos eseteket a pontos időponttal megjelölve rögzítenie kell a jelentésében, ezzel megindokolván a végső osztályzatokat.</a:t>
            </a:r>
          </a:p>
          <a:p>
            <a:endParaRPr lang="hu-HU" dirty="0" smtClean="0"/>
          </a:p>
          <a:p>
            <a:r>
              <a:rPr lang="hu-HU" b="1" dirty="0" smtClean="0"/>
              <a:t>Normál:</a:t>
            </a:r>
            <a:r>
              <a:rPr lang="hu-HU" dirty="0" smtClean="0"/>
              <a:t>	      Normál mérkőzés, pár kihívó esettel a játékvezetők 		       számára.</a:t>
            </a:r>
          </a:p>
          <a:p>
            <a:r>
              <a:rPr lang="hu-HU" b="1" dirty="0" smtClean="0"/>
              <a:t>Nehéz:</a:t>
            </a:r>
            <a:r>
              <a:rPr lang="hu-HU" dirty="0" smtClean="0"/>
              <a:t>	      Nehéz mérkőzés, egy pár nehéz döntéssel.</a:t>
            </a:r>
          </a:p>
          <a:p>
            <a:r>
              <a:rPr lang="hu-HU" b="1" dirty="0" smtClean="0"/>
              <a:t>Nagyon nehéz:   </a:t>
            </a:r>
            <a:r>
              <a:rPr lang="hu-HU" dirty="0" smtClean="0"/>
              <a:t>Nagyon nehéz mérkőzés, több nehéz döntéssel,                     amelyek döntően befolyásolták a mérkőzés alakulását. </a:t>
            </a:r>
          </a:p>
          <a:p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908050"/>
            <a:ext cx="8229600" cy="5218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b="1" u="sng" dirty="0" smtClean="0"/>
              <a:t>Normál</a:t>
            </a:r>
          </a:p>
          <a:p>
            <a:pPr>
              <a:buNone/>
            </a:pPr>
            <a:endParaRPr lang="hu-HU" dirty="0"/>
          </a:p>
          <a:p>
            <a:pPr marL="0">
              <a:buNone/>
            </a:pPr>
            <a:r>
              <a:rPr lang="hu-HU" dirty="0"/>
              <a:t>A mérkőzés </a:t>
            </a:r>
            <a:r>
              <a:rPr lang="hu-HU" dirty="0" smtClean="0"/>
              <a:t> irama  arra </a:t>
            </a:r>
            <a:r>
              <a:rPr lang="hu-HU" dirty="0"/>
              <a:t>késztette a játékvezetőt, hogy éber legyen. A játékvezető terhelése normális volt. Általánosságban mindkét csapat korrekten és fair módon viselkedett a mérkőzés alatt. Nem történt olyan esemény a pályán, ami megváltoztatta volna a mérkőzés normális lefolyását. Nem volt probléma a mérkőzés alatt. A szurkolók jól viselkedtek. Érzelmi kitörések sem voltak. A játéktér talaja jó állapotban volt.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692150"/>
            <a:ext cx="8229600" cy="5434013"/>
          </a:xfrm>
        </p:spPr>
        <p:txBody>
          <a:bodyPr/>
          <a:lstStyle/>
          <a:p>
            <a:pPr>
              <a:buNone/>
            </a:pPr>
            <a:r>
              <a:rPr lang="hu-HU" b="1" u="sng" dirty="0"/>
              <a:t>Nehéz </a:t>
            </a:r>
            <a:endParaRPr lang="hu-HU" b="1" u="sng" dirty="0" smtClean="0"/>
          </a:p>
          <a:p>
            <a:pPr>
              <a:buNone/>
            </a:pPr>
            <a:endParaRPr lang="hu-HU" dirty="0" smtClean="0"/>
          </a:p>
          <a:p>
            <a:pPr marL="0">
              <a:buNone/>
            </a:pPr>
            <a:r>
              <a:rPr lang="hu-HU" dirty="0" smtClean="0"/>
              <a:t>Sok </a:t>
            </a:r>
            <a:r>
              <a:rPr lang="hu-HU" dirty="0"/>
              <a:t>szabálytalanság volt. Néhány durva szabálytalanság, küzdelem és kemény fizikai kontaktus is volt. Egyes esetekben </a:t>
            </a:r>
            <a:r>
              <a:rPr lang="hu-HU" dirty="0" smtClean="0"/>
              <a:t>a döntés </a:t>
            </a:r>
            <a:r>
              <a:rPr lang="hu-HU" dirty="0"/>
              <a:t>után a csapatok </a:t>
            </a:r>
            <a:r>
              <a:rPr lang="hu-HU" dirty="0" smtClean="0"/>
              <a:t>hirtelen </a:t>
            </a:r>
            <a:r>
              <a:rPr lang="hu-HU" dirty="0"/>
              <a:t>agresszívebbek lettek. Rossz időjárás mellett nehéz talajon zajlott a mérkőzés. A nézők fűtötték a hangulatot.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908050"/>
            <a:ext cx="8229600" cy="5218113"/>
          </a:xfrm>
        </p:spPr>
        <p:txBody>
          <a:bodyPr>
            <a:normAutofit lnSpcReduction="10000"/>
          </a:bodyPr>
          <a:lstStyle/>
          <a:p>
            <a:pPr marL="0">
              <a:buNone/>
            </a:pPr>
            <a:r>
              <a:rPr lang="hu-HU" b="1" dirty="0"/>
              <a:t>N</a:t>
            </a:r>
            <a:r>
              <a:rPr lang="hu-HU" b="1" u="sng" dirty="0"/>
              <a:t>agyon </a:t>
            </a:r>
            <a:r>
              <a:rPr lang="hu-HU" b="1" u="sng" dirty="0" smtClean="0"/>
              <a:t>nehéz</a:t>
            </a:r>
          </a:p>
          <a:p>
            <a:pPr marL="0">
              <a:buNone/>
            </a:pPr>
            <a:endParaRPr lang="hu-HU" dirty="0"/>
          </a:p>
          <a:p>
            <a:pPr marL="0">
              <a:buNone/>
            </a:pPr>
            <a:r>
              <a:rPr lang="hu-HU" dirty="0"/>
              <a:t>Gyakori konfliktushelyzetek adódtak a játéktéren. Sorozatos játékmegszakítás volt a sérülések miatt. A játékosok túlreagálták az eseményeket, a közönség felkavarodott, a játékvezetőt kórusban szidták, sértegették. A közönség által kialakított kellemetlen, rosszindulatú atmoszféra alakult ki. Tárgyakat, füstbombákat dobtak be a játéktérre. A játékvezetőt hangosan sértegették és körbevették a játékosok, amikor népszerűtlen ítéletet </a:t>
            </a:r>
            <a:r>
              <a:rPr lang="hu-HU" dirty="0" smtClean="0"/>
              <a:t>hozott. Nehéz, kritikus szituációkban, mérkőzést befolyásoló döntések meghozatala.</a:t>
            </a:r>
            <a:endParaRPr lang="hu-HU" dirty="0"/>
          </a:p>
          <a:p>
            <a:endParaRPr lang="hu-HU" dirty="0"/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620713"/>
            <a:ext cx="8229600" cy="550545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u-HU" sz="3400" b="1" dirty="0" smtClean="0"/>
              <a:t>Különös figyelmet kell szánni a következő fontos döntésekre, mint pl.:</a:t>
            </a:r>
          </a:p>
          <a:p>
            <a:endParaRPr lang="hu-HU" dirty="0" smtClean="0"/>
          </a:p>
          <a:p>
            <a:pPr lvl="0"/>
            <a:r>
              <a:rPr lang="hu-HU" dirty="0" smtClean="0"/>
              <a:t>Szabadrúgások/szimulációk a büntető területen belül és annak környékén</a:t>
            </a:r>
          </a:p>
          <a:p>
            <a:pPr lvl="0"/>
            <a:r>
              <a:rPr lang="hu-HU" dirty="0" smtClean="0"/>
              <a:t>Nyilvánvaló gólhelyzet/gólszerzési lehetőség megakadályozása</a:t>
            </a:r>
          </a:p>
          <a:p>
            <a:pPr lvl="0"/>
            <a:r>
              <a:rPr lang="hu-HU" dirty="0" smtClean="0"/>
              <a:t>Erőszakos cselekedet büntetése</a:t>
            </a:r>
          </a:p>
          <a:p>
            <a:pPr lvl="0"/>
            <a:r>
              <a:rPr lang="hu-HU" dirty="0" smtClean="0"/>
              <a:t>Tömegjelenet kezelése valamint a játékosok reakciói a játékvezető ítéleteire</a:t>
            </a:r>
          </a:p>
          <a:p>
            <a:pPr lvl="0"/>
            <a:r>
              <a:rPr lang="hu-HU" dirty="0" smtClean="0"/>
              <a:t>Második sárga lap </a:t>
            </a:r>
          </a:p>
          <a:p>
            <a:pPr lvl="0"/>
            <a:r>
              <a:rPr lang="hu-HU" dirty="0" smtClean="0"/>
              <a:t>Meghatározó les ítéletek (főképpen az asszisztensnél)</a:t>
            </a:r>
          </a:p>
          <a:p>
            <a:pPr lvl="0"/>
            <a:r>
              <a:rPr lang="hu-HU" dirty="0" smtClean="0"/>
              <a:t>Hitelesség kritikus döntésekben a büntető területen belül.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sz="3400" b="1" dirty="0" smtClean="0"/>
              <a:t>Egyértelmű játékvezetői hibának tekintendőek a következők:</a:t>
            </a:r>
          </a:p>
          <a:p>
            <a:pPr>
              <a:buNone/>
            </a:pPr>
            <a:endParaRPr lang="hu-HU" dirty="0" smtClean="0"/>
          </a:p>
          <a:p>
            <a:pPr lvl="0"/>
            <a:r>
              <a:rPr lang="hu-HU" dirty="0" smtClean="0"/>
              <a:t>Elmulasztja felismerni és büntetni a második sárga lapos szituációkat</a:t>
            </a:r>
          </a:p>
          <a:p>
            <a:pPr lvl="0"/>
            <a:r>
              <a:rPr lang="hu-HU" dirty="0" smtClean="0"/>
              <a:t>Elmulasztja kiállítani a játékost egy egyértelmű piros lapos szituációban</a:t>
            </a:r>
          </a:p>
          <a:p>
            <a:pPr lvl="0"/>
            <a:r>
              <a:rPr lang="hu-HU" dirty="0" smtClean="0"/>
              <a:t>Téves ítélet megadás/meg nem adás büntető esetén</a:t>
            </a:r>
          </a:p>
          <a:p>
            <a:pPr lvl="0"/>
            <a:r>
              <a:rPr lang="hu-HU" dirty="0" smtClean="0"/>
              <a:t>A játékszabályok alapvető félreértelmezése.</a:t>
            </a:r>
          </a:p>
          <a:p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476250"/>
            <a:ext cx="8229600" cy="59769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500" b="1" u="sng" dirty="0" smtClean="0"/>
              <a:t>Asszisztens  teljesítménye</a:t>
            </a:r>
            <a:endParaRPr lang="hu-HU" sz="2500" dirty="0" smtClean="0"/>
          </a:p>
          <a:p>
            <a:pPr>
              <a:buNone/>
            </a:pPr>
            <a:r>
              <a:rPr lang="hu-HU" sz="2500" dirty="0" smtClean="0"/>
              <a:t> </a:t>
            </a:r>
          </a:p>
          <a:p>
            <a:pPr>
              <a:buNone/>
            </a:pPr>
            <a:r>
              <a:rPr lang="hu-HU" sz="2500" dirty="0" smtClean="0"/>
              <a:t>Fontos, hogy külön foglalkozzunk az asszisztensekkel. A les ítéletek gyakran döntő fontosságúak gólszerzési szituációkban.  Ezért is fontos felmérni, mennyire avatkoznak be, milyen a képességük és a mozgásuk , hogyan élnek  a „</a:t>
            </a:r>
            <a:r>
              <a:rPr lang="hu-HU" sz="2500" u="heavy" dirty="0" smtClean="0"/>
              <a:t>hatalommal</a:t>
            </a:r>
            <a:r>
              <a:rPr lang="hu-HU" sz="2500" dirty="0" smtClean="0"/>
              <a:t>”, nem lépik-e túl a hatáskörüket.</a:t>
            </a:r>
          </a:p>
          <a:p>
            <a:pPr>
              <a:buNone/>
            </a:pPr>
            <a:endParaRPr lang="hu-HU" sz="2500" dirty="0" smtClean="0"/>
          </a:p>
          <a:p>
            <a:pPr>
              <a:buNone/>
            </a:pPr>
            <a:r>
              <a:rPr lang="hu-HU" sz="2500" dirty="0" smtClean="0"/>
              <a:t>Az asszisztens teljesítménye is fontos részként alakítja a team összteljesítményét . Az asszisztensek jellemzése gondosan és pontosan kitöltendő.</a:t>
            </a:r>
          </a:p>
          <a:p>
            <a:pPr marL="0" indent="0">
              <a:buNone/>
            </a:pPr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620713"/>
            <a:ext cx="8229600" cy="59039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sz="2900" b="1" u="sng" dirty="0" smtClean="0"/>
              <a:t>Megjegyzések a tartalék játékvezetőt illetően</a:t>
            </a:r>
            <a:endParaRPr lang="hu-HU" sz="2900" dirty="0" smtClean="0"/>
          </a:p>
          <a:p>
            <a:pPr>
              <a:buNone/>
            </a:pPr>
            <a:r>
              <a:rPr lang="hu-HU" sz="2900" dirty="0" smtClean="0"/>
              <a:t> </a:t>
            </a:r>
          </a:p>
          <a:p>
            <a:r>
              <a:rPr lang="hu-HU" sz="2900" dirty="0" smtClean="0"/>
              <a:t>A tartalék játékvezető feladata, hogy mindenkor segítse a játékvezetőt és segítséget nyújtson minden, a játékvezető vagy segítői által nem észlelt eseménynél. A játékvezető ellenőr értékel minden segítségnyújtást, amit a játékvezetőnek ad a mérkőzés alatt. Megelőzően kell viselkednie a cserék esetén is (pl. játékosok felszerelésének és az ékszereknek az ellenőrzése).</a:t>
            </a:r>
          </a:p>
          <a:p>
            <a:endParaRPr lang="hu-HU" sz="2900" dirty="0" smtClean="0"/>
          </a:p>
          <a:p>
            <a:r>
              <a:rPr lang="hu-HU" sz="2900" dirty="0" smtClean="0"/>
              <a:t>A játékvezető  ellenőrnek  azt is fel kell mérnie, hogy a tartalék játékvezető megfelelő módon kezeli-e a technikai zónában lévőket, keményen tud-e fellépni, ha szükséges, de nem lehet provokatív az edzőkkel szemben, amikor ők felelősen végzik a dolgukat.</a:t>
            </a:r>
          </a:p>
          <a:p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333375"/>
            <a:ext cx="8229600" cy="652462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u-HU" b="1" u="sng" dirty="0" smtClean="0"/>
              <a:t>Mérkőzés utáni megbeszélés</a:t>
            </a:r>
          </a:p>
          <a:p>
            <a:pPr>
              <a:buNone/>
            </a:pPr>
            <a:endParaRPr lang="hu-HU" dirty="0" smtClean="0"/>
          </a:p>
          <a:p>
            <a:r>
              <a:rPr lang="hu-HU" sz="3100" dirty="0" smtClean="0"/>
              <a:t>Fontos, hogy a játékvezető ellenőr már a mérkőzésre  érkezéskor megkérje a </a:t>
            </a:r>
            <a:r>
              <a:rPr lang="hu-HU" sz="3100" dirty="0"/>
              <a:t> </a:t>
            </a:r>
            <a:r>
              <a:rPr lang="hu-HU" sz="3100" dirty="0" smtClean="0"/>
              <a:t>hazai csapat illetékes vezetőjét, hogy közvetlenül a mérkőzés után, amennyiben készült felvétel,  bocsássák rendelkezésére a DVD </a:t>
            </a:r>
            <a:r>
              <a:rPr lang="hu-HU" sz="3100" dirty="0" err="1" smtClean="0"/>
              <a:t>-t</a:t>
            </a:r>
            <a:r>
              <a:rPr lang="hu-HU" sz="3100" dirty="0" smtClean="0"/>
              <a:t>. A hazai csapatnak, ha van rá lehetősége  biztosítson  egy megfelelő és elkülönített helyiséget a mérkőzés utáni megbeszélésre és a DVD felvétel megtekintésére. </a:t>
            </a:r>
          </a:p>
          <a:p>
            <a:endParaRPr lang="hu-HU" sz="3100" dirty="0" smtClean="0"/>
          </a:p>
          <a:p>
            <a:r>
              <a:rPr lang="hu-HU" sz="3100" dirty="0" smtClean="0"/>
              <a:t>Amennyiben rendelkezésre áll, a DVD felvételnek tisztáznia kell minden fontos eseményt, ami a mérkőzésen történt, valamint minden olyan javítandó pontot, melyből a játékvezető fejlődhet.</a:t>
            </a:r>
          </a:p>
          <a:p>
            <a:endParaRPr lang="hu-HU" sz="3100" dirty="0" smtClean="0"/>
          </a:p>
          <a:p>
            <a:r>
              <a:rPr lang="hu-HU" sz="3100" dirty="0" smtClean="0"/>
              <a:t>A játékvezető ellenőr egyben tanácsadója és segítője is a játékvezetőknek. Az értékelését, tanácsait is oly módon kell felépítenie, hogy segítse a játékvezető csapat általános fejlődését.</a:t>
            </a:r>
          </a:p>
          <a:p>
            <a:endParaRPr lang="hu-HU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/>
          </a:bodyPr>
          <a:lstStyle/>
          <a:p>
            <a:r>
              <a:rPr lang="hu-HU" sz="2400" u="sng" dirty="0" smtClean="0">
                <a:solidFill>
                  <a:schemeClr val="tx1"/>
                </a:solidFill>
              </a:rPr>
              <a:t>Speciális</a:t>
            </a:r>
            <a:r>
              <a:rPr lang="hu-HU" sz="2800" u="sng" dirty="0" smtClean="0">
                <a:solidFill>
                  <a:schemeClr val="tx1"/>
                </a:solidFill>
              </a:rPr>
              <a:t> </a:t>
            </a:r>
            <a:r>
              <a:rPr lang="hu-HU" sz="2400" u="sng" dirty="0" smtClean="0">
                <a:solidFill>
                  <a:schemeClr val="tx1"/>
                </a:solidFill>
              </a:rPr>
              <a:t>események</a:t>
            </a:r>
            <a:r>
              <a:rPr lang="hu-HU" sz="2000" dirty="0" smtClean="0">
                <a:solidFill>
                  <a:schemeClr val="tx1"/>
                </a:solidFill>
              </a:rPr>
              <a:t/>
            </a:r>
            <a:br>
              <a:rPr lang="hu-HU" sz="2000" dirty="0" smtClean="0">
                <a:solidFill>
                  <a:schemeClr val="tx1"/>
                </a:solidFill>
              </a:rPr>
            </a:br>
            <a:endParaRPr lang="hu-HU" sz="20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Kiállítások részletes  leírása</a:t>
            </a:r>
          </a:p>
          <a:p>
            <a:r>
              <a:rPr lang="hu-HU" dirty="0" smtClean="0"/>
              <a:t>Nézőtéri rendbontás</a:t>
            </a:r>
          </a:p>
          <a:p>
            <a:r>
              <a:rPr lang="hu-HU" dirty="0" smtClean="0"/>
              <a:t>Egyéb rendezési hiányosságok </a:t>
            </a:r>
          </a:p>
          <a:p>
            <a:r>
              <a:rPr lang="hu-HU" dirty="0" smtClean="0"/>
              <a:t>A pályán és azon kívül a megszokottól eltérő, különleges események </a:t>
            </a:r>
          </a:p>
          <a:p>
            <a:r>
              <a:rPr lang="hu-HU" dirty="0" smtClean="0"/>
              <a:t>Szövetségi ellenőrrel történő egyeztetés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352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620713"/>
            <a:ext cx="8229600" cy="583247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1900" b="1" dirty="0" smtClean="0"/>
              <a:t>A játékvezető ellenőr:</a:t>
            </a:r>
          </a:p>
          <a:p>
            <a:pPr lvl="1"/>
            <a:r>
              <a:rPr lang="hu-HU" sz="1900" dirty="0" smtClean="0"/>
              <a:t>ajánlja fel a játékvezetőnek, hogy kifejezze önmagát és önértékelést végezzen</a:t>
            </a:r>
          </a:p>
          <a:p>
            <a:pPr lvl="1"/>
            <a:r>
              <a:rPr lang="hu-HU" sz="1900" dirty="0" smtClean="0"/>
              <a:t>prioritásokat határozzon meg (két vagy három kulcspont megnevezésével)</a:t>
            </a:r>
          </a:p>
          <a:p>
            <a:pPr lvl="1"/>
            <a:r>
              <a:rPr lang="hu-HU" sz="1900" dirty="0" smtClean="0"/>
              <a:t>először pozitív pontokat említsen meg, utána a tökéletesítendő területeket</a:t>
            </a:r>
          </a:p>
          <a:p>
            <a:pPr lvl="1"/>
            <a:r>
              <a:rPr lang="hu-HU" sz="1900" dirty="0" smtClean="0"/>
              <a:t>adjon konkrét tanácsot (a mérkőzés konkrét eseteiből), ami érthető és alapos</a:t>
            </a:r>
          </a:p>
          <a:p>
            <a:pPr lvl="1"/>
            <a:r>
              <a:rPr lang="hu-HU" sz="1900" dirty="0" smtClean="0"/>
              <a:t>nevezzen meg más megoldásokat és alternatívát a fejlődés érdekében – a játékvezetői csapattal együttműködve</a:t>
            </a:r>
          </a:p>
          <a:p>
            <a:pPr>
              <a:buNone/>
            </a:pPr>
            <a:endParaRPr lang="hu-HU" sz="1900" dirty="0" smtClean="0"/>
          </a:p>
          <a:p>
            <a:r>
              <a:rPr lang="hu-HU" sz="1900" dirty="0" smtClean="0"/>
              <a:t>A játékvezetők gyakran tájékoztatják az MLSZ-t, hogy a játékvezetői jelentés és a mérkőzés utáni megbeszélés nem következetes. A párbeszédet ösztönözve és annak biztosítása érdekében, hogy a megvitatott pontok összhangban legyenek a jelentéssel, a játékvezető ellenőr jegyezzen fel 2-3 pozitív és tökéletesítendő pontot, melyeket a mérkőzés utáni megbeszélésen is meg kell neveznie. A megbeszélés alatt semmiképpen nem lehet nyilvánosságra hozni a játékvezetők teljesítményét értékelő osztályzatot.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476250"/>
            <a:ext cx="8229600" cy="638175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hu-HU" sz="3100" b="1" dirty="0" smtClean="0"/>
              <a:t>Játékvezető ellenőri jelentés</a:t>
            </a:r>
            <a:endParaRPr lang="hu-HU" sz="3100" dirty="0" smtClean="0"/>
          </a:p>
          <a:p>
            <a:r>
              <a:rPr lang="hu-HU" sz="3100" dirty="0" smtClean="0"/>
              <a:t>A játékvezető ellenőr kövesse az utasításokat, és az értékelésnél a jelen útmutatóban kiadott kritériumokat alkalmazza.</a:t>
            </a:r>
          </a:p>
          <a:p>
            <a:endParaRPr lang="hu-HU" sz="3100" dirty="0" smtClean="0"/>
          </a:p>
          <a:p>
            <a:pPr>
              <a:buNone/>
            </a:pPr>
            <a:r>
              <a:rPr lang="hu-HU" sz="3100" b="1" dirty="0" smtClean="0"/>
              <a:t>A játékvezetők és játékvezető asszisztensek ellenőrzésének céljai:</a:t>
            </a:r>
            <a:endParaRPr lang="hu-HU" sz="3100" dirty="0" smtClean="0"/>
          </a:p>
          <a:p>
            <a:pPr lvl="0"/>
            <a:r>
              <a:rPr lang="hu-HU" sz="3100" dirty="0" smtClean="0"/>
              <a:t>az MLSZ JB részére a játékvezetők teljesítményének értékelése;</a:t>
            </a:r>
          </a:p>
          <a:p>
            <a:pPr lvl="0"/>
            <a:r>
              <a:rPr lang="hu-HU" sz="3100" dirty="0" smtClean="0"/>
              <a:t>a játékszabályok egységes és következetes értelmezésének biztosítása;</a:t>
            </a:r>
          </a:p>
          <a:p>
            <a:pPr lvl="0"/>
            <a:r>
              <a:rPr lang="hu-HU" sz="3100" dirty="0" smtClean="0"/>
              <a:t>szóbeli és írásbeli értékelése a játékvezetők teljesítményének, melyben utal az asszisztensekre, tartalék asszisztensekre, tartalék játékvezetőre;</a:t>
            </a:r>
          </a:p>
          <a:p>
            <a:pPr lvl="0"/>
            <a:r>
              <a:rPr lang="hu-HU" sz="3100" dirty="0" smtClean="0"/>
              <a:t>a tehetséges, fiatal játékvezetők felfedezése;</a:t>
            </a:r>
          </a:p>
          <a:p>
            <a:pPr lvl="0"/>
            <a:r>
              <a:rPr lang="hu-HU" sz="3100" dirty="0" smtClean="0"/>
              <a:t>tanácsok adása, hogyan tökéletesíthetik a játékvezetők a teljesítményüket (a játékvezetők felkészítése);</a:t>
            </a:r>
          </a:p>
          <a:p>
            <a:endParaRPr lang="hu-HU" sz="3100" dirty="0" smtClean="0"/>
          </a:p>
          <a:p>
            <a:pPr>
              <a:buNone/>
            </a:pPr>
            <a:r>
              <a:rPr lang="hu-HU" sz="3100" b="1" dirty="0" smtClean="0"/>
              <a:t>A játékvezető ellenőri jelentés űrlap célja:</a:t>
            </a:r>
            <a:endParaRPr lang="hu-HU" sz="3100" dirty="0" smtClean="0"/>
          </a:p>
          <a:p>
            <a:pPr lvl="0"/>
            <a:r>
              <a:rPr lang="hu-HU" sz="3100" dirty="0" smtClean="0"/>
              <a:t>egységes osztályozás elérése;</a:t>
            </a:r>
          </a:p>
          <a:p>
            <a:pPr lvl="0"/>
            <a:r>
              <a:rPr lang="hu-HU" sz="3100" dirty="0" smtClean="0"/>
              <a:t>a játékvezetők, játékvezető asszisztensek és a tartalék-játékvezetők értékelése a megadott skálán belül úgy, hogy az tükrözze az egyén teljesítményét és a feladat sajátosságát;</a:t>
            </a:r>
          </a:p>
          <a:p>
            <a:pPr lvl="0"/>
            <a:r>
              <a:rPr lang="hu-HU" sz="3100" dirty="0" smtClean="0"/>
              <a:t>speciális és konkrét példák bemutatása a jelentésen belül, a megjegyzések alátámasztására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925513" y="620713"/>
            <a:ext cx="8218487" cy="597693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u-HU" b="1" u="sng" dirty="0" smtClean="0"/>
              <a:t>A játékvezetők, a játékvezető asszisztensek és a tartalék játékvezető osztályozása</a:t>
            </a:r>
            <a:endParaRPr lang="hu-HU" sz="2000" b="1" dirty="0" smtClean="0"/>
          </a:p>
          <a:p>
            <a:endParaRPr lang="hu-HU" dirty="0" smtClean="0"/>
          </a:p>
          <a:p>
            <a:pPr>
              <a:buNone/>
            </a:pPr>
            <a:r>
              <a:rPr lang="hu-HU" u="sng" dirty="0" smtClean="0"/>
              <a:t>Általános pontok a játékvezető ellenőrzéssel kapcsolatban:</a:t>
            </a:r>
            <a:endParaRPr lang="hu-HU" dirty="0" smtClean="0"/>
          </a:p>
          <a:p>
            <a:endParaRPr lang="hu-HU" dirty="0" smtClean="0"/>
          </a:p>
          <a:p>
            <a:pPr>
              <a:buNone/>
            </a:pPr>
            <a:r>
              <a:rPr lang="hu-HU" dirty="0" smtClean="0"/>
              <a:t>Ellenőrzés a mérkőzés közben:</a:t>
            </a:r>
          </a:p>
          <a:p>
            <a:pPr lvl="1"/>
            <a:r>
              <a:rPr lang="hu-HU" dirty="0" smtClean="0"/>
              <a:t>Be kell azonosítani minden olyan megelőző, kulcsfontosságú mozzanatot vagy döntést a mérkőzésen, amely befolyásolja a mérkőzés menetét</a:t>
            </a:r>
          </a:p>
          <a:p>
            <a:pPr lvl="1"/>
            <a:r>
              <a:rPr lang="hu-HU" dirty="0" smtClean="0"/>
              <a:t>a tempóban és döntésekben bekövetkezett változásokra való reakciók vizsgálata a mérkőzés közben</a:t>
            </a:r>
          </a:p>
          <a:p>
            <a:pPr lvl="1"/>
            <a:r>
              <a:rPr lang="hu-HU" dirty="0" smtClean="0"/>
              <a:t>figyelembe kell venni a nehéz szituációk, döntések következményeit a későbbi döntésekben (személyiség), következetesség, bátorság</a:t>
            </a:r>
          </a:p>
          <a:p>
            <a:endParaRPr lang="hu-HU" dirty="0" smtClean="0"/>
          </a:p>
          <a:p>
            <a:pPr>
              <a:buNone/>
            </a:pPr>
            <a:r>
              <a:rPr lang="hu-HU" b="1" dirty="0" smtClean="0"/>
              <a:t>Kiértékelési skála játékvezetők és asszisztensek tekintetében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 </a:t>
            </a:r>
          </a:p>
          <a:p>
            <a:pPr>
              <a:buNone/>
            </a:pPr>
            <a:r>
              <a:rPr lang="hu-HU" dirty="0" smtClean="0"/>
              <a:t>Véleményünk szerint a kiértékelési skála már önmagában is elég világos a megfelelő osztályozáshoz: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404813"/>
            <a:ext cx="8229600" cy="6264275"/>
          </a:xfrm>
        </p:spPr>
        <p:txBody>
          <a:bodyPr>
            <a:normAutofit fontScale="70000" lnSpcReduction="20000"/>
          </a:bodyPr>
          <a:lstStyle/>
          <a:p>
            <a:r>
              <a:rPr lang="hu-HU" b="1" dirty="0" smtClean="0"/>
              <a:t>9.0-10</a:t>
            </a:r>
            <a:endParaRPr lang="hu-HU" dirty="0" smtClean="0"/>
          </a:p>
          <a:p>
            <a:r>
              <a:rPr lang="hu-HU" dirty="0" smtClean="0"/>
              <a:t>Kitűnő teljesítmény (kiváló)</a:t>
            </a:r>
          </a:p>
          <a:p>
            <a:r>
              <a:rPr lang="hu-HU" b="1" dirty="0" smtClean="0"/>
              <a:t>8.5-8.9</a:t>
            </a:r>
            <a:endParaRPr lang="hu-HU" dirty="0" smtClean="0"/>
          </a:p>
          <a:p>
            <a:r>
              <a:rPr lang="hu-HU" dirty="0" smtClean="0"/>
              <a:t>Nagyon jó (nagyon dicséretes teljesítmény). Fontos </a:t>
            </a:r>
            <a:r>
              <a:rPr lang="hu-HU" dirty="0"/>
              <a:t> </a:t>
            </a:r>
            <a:r>
              <a:rPr lang="hu-HU" dirty="0" smtClean="0"/>
              <a:t>szituációkban jó döntés.</a:t>
            </a:r>
          </a:p>
          <a:p>
            <a:r>
              <a:rPr lang="hu-HU" b="1" dirty="0" smtClean="0"/>
              <a:t>8.3-8.4</a:t>
            </a:r>
            <a:endParaRPr lang="hu-HU" dirty="0" smtClean="0"/>
          </a:p>
          <a:p>
            <a:r>
              <a:rPr lang="hu-HU" dirty="0" smtClean="0"/>
              <a:t>Jó (eredményes teljesítmény)</a:t>
            </a:r>
          </a:p>
          <a:p>
            <a:r>
              <a:rPr lang="hu-HU" b="1" dirty="0" smtClean="0"/>
              <a:t>8.2</a:t>
            </a:r>
            <a:endParaRPr lang="hu-HU" dirty="0" smtClean="0"/>
          </a:p>
          <a:p>
            <a:r>
              <a:rPr lang="hu-HU" dirty="0" smtClean="0"/>
              <a:t>Jó, elfogadható (nem lényeges pontok tökélesítendők)</a:t>
            </a:r>
          </a:p>
          <a:p>
            <a:r>
              <a:rPr lang="hu-HU" b="1" dirty="0" smtClean="0"/>
              <a:t>8.0-8.1</a:t>
            </a:r>
            <a:endParaRPr lang="hu-HU" dirty="0" smtClean="0"/>
          </a:p>
          <a:p>
            <a:r>
              <a:rPr lang="hu-HU" dirty="0" smtClean="0"/>
              <a:t>Elégséges (lényeges pontok tökéletesítendők)</a:t>
            </a:r>
          </a:p>
          <a:p>
            <a:r>
              <a:rPr lang="hu-HU" b="1" dirty="0" smtClean="0"/>
              <a:t>7.9</a:t>
            </a:r>
            <a:endParaRPr lang="hu-HU" dirty="0" smtClean="0"/>
          </a:p>
          <a:p>
            <a:r>
              <a:rPr lang="hu-HU" dirty="0" smtClean="0"/>
              <a:t>Egy súlyos hiba, egyébként 8,3 vagy feletti teljesítmény</a:t>
            </a:r>
          </a:p>
          <a:p>
            <a:r>
              <a:rPr lang="hu-HU" b="1" dirty="0" smtClean="0"/>
              <a:t>7.8</a:t>
            </a:r>
            <a:endParaRPr lang="hu-HU" dirty="0" smtClean="0"/>
          </a:p>
          <a:p>
            <a:r>
              <a:rPr lang="hu-HU" dirty="0" smtClean="0"/>
              <a:t>Egy súlyos hiba, egyébként 8,0-8,2 közötti teljesítmény</a:t>
            </a:r>
          </a:p>
          <a:p>
            <a:r>
              <a:rPr lang="hu-HU" b="1" dirty="0" smtClean="0"/>
              <a:t>7.5-7.7</a:t>
            </a:r>
            <a:endParaRPr lang="hu-HU" dirty="0" smtClean="0"/>
          </a:p>
          <a:p>
            <a:r>
              <a:rPr lang="hu-HU" dirty="0" smtClean="0"/>
              <a:t>Elvárás alatti, gyenge teljesítmény, alapvető tökéletesítendő pontokkal</a:t>
            </a:r>
          </a:p>
          <a:p>
            <a:r>
              <a:rPr lang="hu-HU" b="1" dirty="0" smtClean="0"/>
              <a:t>7.0-7.4</a:t>
            </a:r>
            <a:endParaRPr lang="hu-HU" dirty="0" smtClean="0"/>
          </a:p>
          <a:p>
            <a:r>
              <a:rPr lang="hu-HU" dirty="0" smtClean="0"/>
              <a:t>Bosszantó. Elvárás alatti teljesítmény egy súlyos hibával vagy 2 vagy több súlyos hibával való teljesítmény</a:t>
            </a:r>
          </a:p>
          <a:p>
            <a:r>
              <a:rPr lang="hu-HU" b="1" dirty="0" smtClean="0"/>
              <a:t>6.0-6.9</a:t>
            </a:r>
            <a:endParaRPr lang="hu-HU" dirty="0" smtClean="0"/>
          </a:p>
          <a:p>
            <a:r>
              <a:rPr lang="hu-HU" dirty="0" smtClean="0"/>
              <a:t>Elfogadhatatlan teljesítmény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692150"/>
            <a:ext cx="8229600" cy="6165850"/>
          </a:xfrm>
        </p:spPr>
        <p:txBody>
          <a:bodyPr>
            <a:normAutofit fontScale="85000" lnSpcReduction="20000"/>
          </a:bodyPr>
          <a:lstStyle/>
          <a:p>
            <a:r>
              <a:rPr lang="hu-HU" dirty="0" smtClean="0"/>
              <a:t>8.4  feletti osztályzat eléréséhez a játékvezetőnek kritikus és fontos döntéseket helyesen kell meghoznia (ez lehet megelőző tevékenység is, mely kifejezetten hozzájárul a mérkőzés irányításához).</a:t>
            </a:r>
          </a:p>
          <a:p>
            <a:endParaRPr lang="hu-HU" dirty="0" smtClean="0"/>
          </a:p>
          <a:p>
            <a:pPr marL="0" indent="0">
              <a:buNone/>
            </a:pPr>
            <a:endParaRPr lang="hu-HU" sz="3800" dirty="0" smtClean="0"/>
          </a:p>
          <a:p>
            <a:endParaRPr lang="hu-HU" dirty="0" smtClean="0"/>
          </a:p>
          <a:p>
            <a:r>
              <a:rPr lang="hu-HU" dirty="0" smtClean="0"/>
              <a:t>8.4  feletti jegyet akkor is el lehet érni, ha a mérkőzés nehézsége „normál”. Ha a mérkőzés a játékvezető teljesítménye miatt „normál” vagy egy fontos döntésben helyes ítélet született, akkor egy tizeddel javasolt jutalmazni a játékvezetőt. Ilyen esetben 8.5 az elvárt osztályzat.</a:t>
            </a:r>
          </a:p>
          <a:p>
            <a:r>
              <a:rPr lang="hu-HU" dirty="0" smtClean="0"/>
              <a:t>Ha a jegy 8.4 feletti, az ellenőrnek pontosan le kell írnia az eseményeket az időpontok megjelölésével, melyeknek köszönhetően  plusz ponttal értékeltük a játékvezetőt.</a:t>
            </a:r>
          </a:p>
          <a:p>
            <a:endParaRPr lang="hu-HU" dirty="0" smtClean="0"/>
          </a:p>
          <a:p>
            <a:r>
              <a:rPr lang="hu-HU" dirty="0" smtClean="0"/>
              <a:t>7.5 és 7.7  közötti jegy elvárás alatti, gyenge teljesítménynek nevezhető. Az MLSZ  JB elvárása szerint eredményes teljesítménynek a 8.3 és 8.4-es osztályzatokat lehet tekinteni.</a:t>
            </a:r>
          </a:p>
          <a:p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620713"/>
            <a:ext cx="8229600" cy="5976937"/>
          </a:xfrm>
        </p:spPr>
        <p:txBody>
          <a:bodyPr>
            <a:normAutofit fontScale="70000" lnSpcReduction="20000"/>
          </a:bodyPr>
          <a:lstStyle/>
          <a:p>
            <a:r>
              <a:rPr lang="hu-HU" dirty="0" smtClean="0"/>
              <a:t>A jelentésben minden ismérv a megtörtént incidens jellegétől függően vizsgálandó, összegzendő, de pontosan leírandó.  </a:t>
            </a:r>
          </a:p>
          <a:p>
            <a:endParaRPr lang="hu-HU" dirty="0" smtClean="0"/>
          </a:p>
          <a:p>
            <a:r>
              <a:rPr lang="hu-HU" dirty="0" smtClean="0"/>
              <a:t>Emlékeztetjük, hogy az elvárásoknak megfelelően a teljesítményértékelő skála 8.3-8.4 közötti értékre tehető, amely egy jó teljesítménynek felel meg. Egy normál teljesítményű és nagyobb potenciállal rendelkező játékvezető osztályzatai ezen a skálán belül várhatóak. </a:t>
            </a:r>
          </a:p>
          <a:p>
            <a:endParaRPr lang="hu-HU" dirty="0" smtClean="0"/>
          </a:p>
          <a:p>
            <a:pPr>
              <a:buNone/>
            </a:pPr>
            <a:r>
              <a:rPr lang="hu-HU" b="1" dirty="0" smtClean="0"/>
              <a:t>Részletesebb magyarázat:</a:t>
            </a:r>
          </a:p>
          <a:p>
            <a:endParaRPr lang="hu-HU" dirty="0" smtClean="0"/>
          </a:p>
          <a:p>
            <a:r>
              <a:rPr lang="hu-HU" dirty="0" smtClean="0"/>
              <a:t>9.0-10 	Kitűnő teljesítmény nehéz mérkőzésen</a:t>
            </a:r>
          </a:p>
          <a:p>
            <a:r>
              <a:rPr lang="hu-HU" dirty="0" smtClean="0"/>
              <a:t>8.5-8.9 	Nagyon jó teljesítmény egy nehéz/nagyon nehéz 			mérkőzésen</a:t>
            </a:r>
          </a:p>
          <a:p>
            <a:r>
              <a:rPr lang="hu-HU" dirty="0" smtClean="0"/>
              <a:t>8.3-8.4	Jó teljesítmény normál mérkőzésen (üzenet, a játékvezető 		folytassa ezt a teljesítményt a következő mérkőzéseken)</a:t>
            </a:r>
          </a:p>
          <a:p>
            <a:r>
              <a:rPr lang="hu-HU" dirty="0" smtClean="0"/>
              <a:t>8.2		Kielégítő teljesítmény, de kisebb területek 				tökéletesítendőek</a:t>
            </a:r>
          </a:p>
          <a:p>
            <a:r>
              <a:rPr lang="hu-HU" dirty="0" smtClean="0"/>
              <a:t>8.0 &amp; 8.1	Olyan teljesítménynél, ahol fontos területek 				tökéletesítendőek</a:t>
            </a:r>
          </a:p>
          <a:p>
            <a:endParaRPr lang="hu-HU" dirty="0" smtClean="0"/>
          </a:p>
          <a:p>
            <a:pPr>
              <a:buNone/>
            </a:pPr>
            <a:r>
              <a:rPr lang="hu-HU" b="1" dirty="0" smtClean="0"/>
              <a:t>Egy tized (0.1 jegy) levonandó minden egyes elmaradt  vagy indokolatlan sárga lap után.  </a:t>
            </a:r>
          </a:p>
          <a:p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620713"/>
            <a:ext cx="8229600" cy="583247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hu-HU" b="1" dirty="0" smtClean="0"/>
              <a:t>Kérjük figyelembe venni az alábbi útmutatást: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	Egy súlyos hibát akkor is súlyos hibának kell tekinteni, ha a játékvezető az asszisztenssel vagy tartalék </a:t>
            </a:r>
            <a:r>
              <a:rPr lang="hu-HU" dirty="0"/>
              <a:t> </a:t>
            </a:r>
            <a:r>
              <a:rPr lang="hu-HU" dirty="0" smtClean="0"/>
              <a:t>játékvezetővel való konzultálás után azt kijavítja. Ugyanezt az elvet kell követni az asszisztensi vagy tartalék </a:t>
            </a:r>
            <a:r>
              <a:rPr lang="hu-HU" dirty="0"/>
              <a:t> </a:t>
            </a:r>
            <a:r>
              <a:rPr lang="hu-HU" dirty="0" smtClean="0"/>
              <a:t>játékvezetői hibák esetén is.</a:t>
            </a:r>
          </a:p>
          <a:p>
            <a:pPr>
              <a:buNone/>
            </a:pPr>
            <a:r>
              <a:rPr lang="hu-HU" dirty="0" smtClean="0"/>
              <a:t>Például:</a:t>
            </a:r>
          </a:p>
          <a:p>
            <a:pPr lvl="1"/>
            <a:r>
              <a:rPr lang="hu-HU" dirty="0" smtClean="0"/>
              <a:t>a játékvezető büntetőrúgást és sárga lapos figyelmeztetést ítél, de a tartalék játékvezetővel való konzultáció után helyesen felülbírálja ítéletét és labdaejtéssel folytatódik a játék</a:t>
            </a:r>
          </a:p>
          <a:p>
            <a:pPr lvl="1"/>
            <a:r>
              <a:rPr lang="hu-HU" dirty="0" smtClean="0"/>
              <a:t>a játékvezető ugyanazt a játékost két sárga lapos figyelmeztetés ellenére nem állítja ki, de szerencsére az asszisztens beavatkozásárára még a játék újraindítása előtt ez megtörténik.</a:t>
            </a:r>
          </a:p>
          <a:p>
            <a:endParaRPr lang="hu-HU" dirty="0" smtClean="0"/>
          </a:p>
          <a:p>
            <a:pPr>
              <a:buNone/>
            </a:pPr>
            <a:r>
              <a:rPr lang="hu-HU" dirty="0" smtClean="0"/>
              <a:t>	Annak ellenére, hogy mindkét esetben végül a helyes ítélet született, az MLSZ JB által nem elfogadható ilyen hiba , ezért az osztályzatnak ilyen esetben 8.0 alattinak kell lennie.</a:t>
            </a:r>
          </a:p>
          <a:p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0" y="404813"/>
            <a:ext cx="8229600" cy="645318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u-HU" b="1" dirty="0" smtClean="0"/>
              <a:t>Egy súlyos hiba következményei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Ha a játékvezető ellenőr véleménye szerint:</a:t>
            </a:r>
          </a:p>
          <a:p>
            <a:endParaRPr lang="hu-HU" dirty="0" smtClean="0"/>
          </a:p>
          <a:p>
            <a:pPr lvl="1"/>
            <a:r>
              <a:rPr lang="hu-HU" dirty="0" smtClean="0"/>
              <a:t> a játékvezető teljesítménye jó (8.3 vagy ez feletti), de elkövetett egy súlyos hibát (piros lap, büntető stb.) a jegy maximum 7.9 lehet</a:t>
            </a:r>
          </a:p>
          <a:p>
            <a:pPr lvl="1"/>
            <a:r>
              <a:rPr lang="hu-HU" dirty="0" smtClean="0"/>
              <a:t>amennyiben a játékvezető teljesítménye 8.0, 8.1 vagy 8.2, de elkövetett egy súlyos hibát, az osztályzat nem lehet 7.8 felett</a:t>
            </a:r>
          </a:p>
          <a:p>
            <a:pPr lvl="1"/>
            <a:r>
              <a:rPr lang="hu-HU" dirty="0" smtClean="0"/>
              <a:t>amennyiben a játékvezetőnek nem volt teljes kontrollja a mérkőzés felett és jelentős pontok tökéletesítendők, az osztályzat 7.7 vagy az alatti lehet</a:t>
            </a:r>
          </a:p>
          <a:p>
            <a:pPr lvl="1"/>
            <a:r>
              <a:rPr lang="hu-HU" dirty="0" smtClean="0"/>
              <a:t> a játékvezetőnek több súlyos hibája akadt, az osztályzatnak 7.4-nek vagy az alattinak kell lennie</a:t>
            </a:r>
          </a:p>
          <a:p>
            <a:endParaRPr lang="hu-HU" dirty="0" smtClean="0"/>
          </a:p>
          <a:p>
            <a:pPr>
              <a:buNone/>
            </a:pPr>
            <a:r>
              <a:rPr lang="hu-HU" dirty="0" smtClean="0"/>
              <a:t>A játékvezető ellenőrök nem ellensúlyozhatnak egy játékvezetőnél, aki utólag helyes döntéseket hoz egy ilyen esemény után.</a:t>
            </a:r>
          </a:p>
          <a:p>
            <a:pPr>
              <a:buNone/>
            </a:pPr>
            <a:r>
              <a:rPr lang="hu-HU" dirty="0" smtClean="0"/>
              <a:t> </a:t>
            </a:r>
          </a:p>
          <a:p>
            <a:pPr>
              <a:buNone/>
            </a:pPr>
            <a:r>
              <a:rPr lang="hu-HU" dirty="0" smtClean="0"/>
              <a:t>7.7 alatti osztályzat esetén a játékvezető ellenőrnek meg kell nevezni a tökéletesítendő területeket a játékvezető, asszisztens és tartalék játékvezető részére, valamint ezeket rögzíteni kell a jelentésben.</a:t>
            </a:r>
          </a:p>
          <a:p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179512" y="696313"/>
            <a:ext cx="8229600" cy="543401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u-HU" sz="3100" b="1" u="sng" dirty="0" smtClean="0"/>
              <a:t>Kiértékelési skála tartalék játékvezető tekintetében</a:t>
            </a:r>
            <a:endParaRPr lang="hu-HU" sz="3100" dirty="0" smtClean="0"/>
          </a:p>
          <a:p>
            <a:endParaRPr lang="hu-HU" sz="3100" dirty="0" smtClean="0"/>
          </a:p>
          <a:p>
            <a:r>
              <a:rPr lang="hu-HU" sz="3100" b="1" dirty="0" smtClean="0"/>
              <a:t>9.0-10</a:t>
            </a:r>
            <a:endParaRPr lang="hu-HU" sz="3100" dirty="0" smtClean="0"/>
          </a:p>
          <a:p>
            <a:r>
              <a:rPr lang="hu-HU" sz="3100" dirty="0" smtClean="0"/>
              <a:t>Kitűnő teljesítmény. </a:t>
            </a:r>
          </a:p>
          <a:p>
            <a:r>
              <a:rPr lang="hu-HU" sz="3100" b="1" dirty="0" smtClean="0"/>
              <a:t>8.5-8.9</a:t>
            </a:r>
            <a:endParaRPr lang="hu-HU" sz="3100" dirty="0" smtClean="0"/>
          </a:p>
          <a:p>
            <a:r>
              <a:rPr lang="hu-HU" sz="3100" dirty="0" smtClean="0"/>
              <a:t>Nagyon jó teljesítmény. Több fontos eseményt jól kontrollált.</a:t>
            </a:r>
          </a:p>
          <a:p>
            <a:r>
              <a:rPr lang="hu-HU" sz="3100" b="1" dirty="0" smtClean="0"/>
              <a:t>8.1-8.4</a:t>
            </a:r>
            <a:endParaRPr lang="hu-HU" sz="3100" dirty="0" smtClean="0"/>
          </a:p>
          <a:p>
            <a:r>
              <a:rPr lang="hu-HU" sz="3100" dirty="0" smtClean="0"/>
              <a:t>Jó. Jól kezelte a kispadokat kiemelt szituációkban.</a:t>
            </a:r>
          </a:p>
          <a:p>
            <a:r>
              <a:rPr lang="hu-HU" sz="3100" b="1" dirty="0" smtClean="0"/>
              <a:t>8.0</a:t>
            </a:r>
            <a:endParaRPr lang="hu-HU" sz="3100" dirty="0" smtClean="0"/>
          </a:p>
          <a:p>
            <a:r>
              <a:rPr lang="hu-HU" sz="3100" dirty="0" smtClean="0"/>
              <a:t>Normál. Feladatát hatékonyan látta el.</a:t>
            </a:r>
          </a:p>
          <a:p>
            <a:r>
              <a:rPr lang="hu-HU" sz="3100" b="1" dirty="0" smtClean="0"/>
              <a:t>7.5-7.9</a:t>
            </a:r>
            <a:endParaRPr lang="hu-HU" sz="3100" dirty="0" smtClean="0"/>
          </a:p>
          <a:p>
            <a:r>
              <a:rPr lang="hu-HU" sz="3100" dirty="0" smtClean="0"/>
              <a:t> Feladatát nem az MLSZ JB előírásainak megfelelően látta el. Komolyabb hibát vétett. (Pl.: kiállítás elmulasztása= 7.5)</a:t>
            </a:r>
          </a:p>
          <a:p>
            <a:r>
              <a:rPr lang="hu-HU" sz="3100" b="1" dirty="0" smtClean="0"/>
              <a:t>7.0-7.4</a:t>
            </a:r>
            <a:endParaRPr lang="hu-HU" sz="3100" dirty="0" smtClean="0"/>
          </a:p>
          <a:p>
            <a:r>
              <a:rPr lang="hu-HU" sz="3100" dirty="0" smtClean="0"/>
              <a:t>Gyenge teljesítmény.  Nem kontrollálta folyamatosan a technikai zónában szereplőket.</a:t>
            </a:r>
          </a:p>
          <a:p>
            <a:endParaRPr lang="hu-H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2342</TotalTime>
  <Words>1265</Words>
  <Application>Microsoft Office PowerPoint</Application>
  <PresentationFormat>Diavetítés a képernyőre (4:3 oldalarány)</PresentationFormat>
  <Paragraphs>168</Paragraphs>
  <Slides>19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0" baseType="lpstr">
      <vt:lpstr>Áramlás</vt:lpstr>
      <vt:lpstr>ÚTMUTATÓ AZ ELLENŐRI JELENTÉS KITÖLTÉSÉHEZ 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Speciális események 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Ellenőri Nap 2011. 10. 11.</dc:title>
  <dc:creator>MLSZ1</dc:creator>
  <cp:lastModifiedBy>Gaál Gyöngyi</cp:lastModifiedBy>
  <cp:revision>59</cp:revision>
  <dcterms:created xsi:type="dcterms:W3CDTF">2011-09-23T08:07:47Z</dcterms:created>
  <dcterms:modified xsi:type="dcterms:W3CDTF">2012-01-24T10:51:34Z</dcterms:modified>
</cp:coreProperties>
</file>